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2" r:id="rId4"/>
    <p:sldId id="263" r:id="rId5"/>
    <p:sldId id="259" r:id="rId6"/>
    <p:sldId id="260" r:id="rId7"/>
    <p:sldId id="268" r:id="rId8"/>
    <p:sldId id="261" r:id="rId9"/>
    <p:sldId id="269" r:id="rId10"/>
    <p:sldId id="264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28FC7-4D58-4AA9-A40B-861DF2DA68E9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68593-9524-464E-BFF9-BE6A1E4B9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CE8B-838B-438C-859A-DAAF8097C43F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1AF2-F94D-4EA2-AD34-A19FD824B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93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CE8B-838B-438C-859A-DAAF8097C43F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1AF2-F94D-4EA2-AD34-A19FD824B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4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CE8B-838B-438C-859A-DAAF8097C43F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1AF2-F94D-4EA2-AD34-A19FD824B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8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CE8B-838B-438C-859A-DAAF8097C43F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1AF2-F94D-4EA2-AD34-A19FD824B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CE8B-838B-438C-859A-DAAF8097C43F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1AF2-F94D-4EA2-AD34-A19FD824B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0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CE8B-838B-438C-859A-DAAF8097C43F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1AF2-F94D-4EA2-AD34-A19FD824B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89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CE8B-838B-438C-859A-DAAF8097C43F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1AF2-F94D-4EA2-AD34-A19FD824B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4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CE8B-838B-438C-859A-DAAF8097C43F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1AF2-F94D-4EA2-AD34-A19FD824B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16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CE8B-838B-438C-859A-DAAF8097C43F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1AF2-F94D-4EA2-AD34-A19FD824B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2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CE8B-838B-438C-859A-DAAF8097C43F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1AF2-F94D-4EA2-AD34-A19FD824B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CE8B-838B-438C-859A-DAAF8097C43F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1AF2-F94D-4EA2-AD34-A19FD824B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6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5CE8B-838B-438C-859A-DAAF8097C43F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1AF2-F94D-4EA2-AD34-A19FD824B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5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bc.co.uk/cbeebies/shows/numberblocks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1.png"/><Relationship Id="rId5" Type="http://schemas.openxmlformats.org/officeDocument/2006/relationships/image" Target="../media/image30.png"/><Relationship Id="rId10" Type="http://schemas.openxmlformats.org/officeDocument/2006/relationships/image" Target="../media/image20.png"/><Relationship Id="rId4" Type="http://schemas.openxmlformats.org/officeDocument/2006/relationships/image" Target="../media/image29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391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en-GB" dirty="0" smtClean="0"/>
              <a:t>Inspire Maths Workshop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552" y="3911790"/>
            <a:ext cx="6400800" cy="94277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24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September 2020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31006"/>
            <a:ext cx="6552728" cy="212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3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What does mastery in maths look like?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48" y="980728"/>
            <a:ext cx="81369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The key idea of ‘mastery’ is that children gain a deep understanding of the mathematical concept being taught, so they can apply it to new situations and contexts. 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To develop mastery in maths, children often use their reasoning skills rather than just moving on to using bigger numbers. 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Below is an example of some KS1 reasoning questions: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425306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3068960"/>
            <a:ext cx="2952329" cy="3368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3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49166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When your child reaches Year 2, they will sit their KS1 SATs. These normally take place during the month of May. 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In Year 4, your child will sit a Multiplication check. </a:t>
            </a:r>
            <a:r>
              <a:rPr lang="en-GB" sz="1600" dirty="0">
                <a:latin typeface="Comic Sans MS" panose="030F0702030302020204" pitchFamily="66" charset="0"/>
              </a:rPr>
              <a:t>The purpose of the </a:t>
            </a:r>
            <a:r>
              <a:rPr lang="en-GB" sz="1600" dirty="0" smtClean="0">
                <a:latin typeface="Comic Sans MS" panose="030F0702030302020204" pitchFamily="66" charset="0"/>
              </a:rPr>
              <a:t>check is </a:t>
            </a:r>
            <a:r>
              <a:rPr lang="en-GB" sz="1600" dirty="0">
                <a:latin typeface="Comic Sans MS" panose="030F0702030302020204" pitchFamily="66" charset="0"/>
              </a:rPr>
              <a:t>to determine whether pupils can recall their times tables fluently, which is essential for future success in </a:t>
            </a:r>
            <a:r>
              <a:rPr lang="en-GB" sz="1600" dirty="0" smtClean="0">
                <a:latin typeface="Comic Sans MS" panose="030F0702030302020204" pitchFamily="66" charset="0"/>
              </a:rPr>
              <a:t>mathematics.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To support your child at home there are a variety of online resources and games that you can access: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TTS </a:t>
            </a:r>
            <a:r>
              <a:rPr lang="en-GB" sz="1600" dirty="0" err="1" smtClean="0">
                <a:latin typeface="Comic Sans MS" panose="030F0702030302020204" pitchFamily="66" charset="0"/>
              </a:rPr>
              <a:t>rockstars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ICT games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Top Marks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You can also support your child’s mathematical reasoning at home by asking them four types of questions such as:</a:t>
            </a:r>
          </a:p>
          <a:p>
            <a:r>
              <a:rPr lang="en-GB" sz="1600" b="1" dirty="0">
                <a:latin typeface="Comic Sans MS" panose="030F0702030302020204" pitchFamily="66" charset="0"/>
              </a:rPr>
              <a:t>Explain: </a:t>
            </a:r>
            <a:r>
              <a:rPr lang="en-GB" sz="1600" dirty="0">
                <a:latin typeface="Comic Sans MS" panose="030F0702030302020204" pitchFamily="66" charset="0"/>
              </a:rPr>
              <a:t>“how did you reach your answer?” “explain the problem in your own words”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dirty="0">
                <a:latin typeface="Comic Sans MS" panose="030F0702030302020204" pitchFamily="66" charset="0"/>
              </a:rPr>
              <a:t>Convince me</a:t>
            </a:r>
            <a:r>
              <a:rPr lang="en-GB" sz="1600" dirty="0">
                <a:latin typeface="Comic Sans MS" panose="030F0702030302020204" pitchFamily="66" charset="0"/>
              </a:rPr>
              <a:t>: “how do you know that is correct</a:t>
            </a:r>
            <a:r>
              <a:rPr lang="en-GB" sz="1600" dirty="0" smtClean="0">
                <a:latin typeface="Comic Sans MS" panose="030F0702030302020204" pitchFamily="66" charset="0"/>
              </a:rPr>
              <a:t>?” “</a:t>
            </a:r>
            <a:r>
              <a:rPr lang="en-GB" sz="1600" dirty="0">
                <a:latin typeface="Comic Sans MS" panose="030F0702030302020204" pitchFamily="66" charset="0"/>
              </a:rPr>
              <a:t>can you prove that the answer is wrong?”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dirty="0">
                <a:latin typeface="Comic Sans MS" panose="030F0702030302020204" pitchFamily="66" charset="0"/>
              </a:rPr>
              <a:t>Prove it</a:t>
            </a:r>
            <a:r>
              <a:rPr lang="en-GB" sz="1600" dirty="0">
                <a:latin typeface="Comic Sans MS" panose="030F0702030302020204" pitchFamily="66" charset="0"/>
              </a:rPr>
              <a:t>: “show me your method</a:t>
            </a:r>
            <a:r>
              <a:rPr lang="en-GB" sz="1600" dirty="0" smtClean="0">
                <a:latin typeface="Comic Sans MS" panose="030F0702030302020204" pitchFamily="66" charset="0"/>
              </a:rPr>
              <a:t>” “</a:t>
            </a:r>
            <a:r>
              <a:rPr lang="en-GB" sz="1600" dirty="0">
                <a:latin typeface="Comic Sans MS" panose="030F0702030302020204" pitchFamily="66" charset="0"/>
              </a:rPr>
              <a:t>Can you find the answer using another method?”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dirty="0">
                <a:latin typeface="Comic Sans MS" panose="030F0702030302020204" pitchFamily="66" charset="0"/>
              </a:rPr>
              <a:t>Evaluate it</a:t>
            </a:r>
            <a:r>
              <a:rPr lang="en-GB" sz="1600" dirty="0">
                <a:latin typeface="Comic Sans MS" panose="030F0702030302020204" pitchFamily="66" charset="0"/>
              </a:rPr>
              <a:t>: “why would it be better if you did it this way</a:t>
            </a:r>
            <a:r>
              <a:rPr lang="en-GB" sz="1600" dirty="0" smtClean="0">
                <a:latin typeface="Comic Sans MS" panose="030F0702030302020204" pitchFamily="66" charset="0"/>
              </a:rPr>
              <a:t>?” “</a:t>
            </a:r>
            <a:r>
              <a:rPr lang="en-GB" sz="1600" dirty="0">
                <a:latin typeface="Comic Sans MS" panose="030F0702030302020204" pitchFamily="66" charset="0"/>
              </a:rPr>
              <a:t>does your method work all of the time?”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7983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anose="030F0702030302020204" pitchFamily="66" charset="0"/>
              </a:rPr>
              <a:t>Important information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pire Maths - BrainBuilder™ - Dr Fong Singapore Ma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75" y="0"/>
            <a:ext cx="1797566" cy="11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77072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1600" dirty="0" smtClean="0">
                <a:latin typeface="Comic Sans MS" panose="030F0702030302020204" pitchFamily="66" charset="0"/>
              </a:rPr>
              <a:t/>
            </a:r>
            <a:br>
              <a:rPr lang="en-GB" sz="1600" dirty="0" smtClean="0">
                <a:latin typeface="Comic Sans MS" panose="030F0702030302020204" pitchFamily="66" charset="0"/>
              </a:rPr>
            </a:br>
            <a:endParaRPr lang="en-GB" sz="16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263" y="198884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At Tittensor First school, we use </a:t>
            </a:r>
            <a:r>
              <a:rPr lang="en-GB" sz="1600" b="1" dirty="0" smtClean="0">
                <a:latin typeface="Comic Sans MS" panose="030F0702030302020204" pitchFamily="66" charset="0"/>
              </a:rPr>
              <a:t>Inspire Maths </a:t>
            </a:r>
            <a:r>
              <a:rPr lang="en-GB" sz="1600" dirty="0">
                <a:latin typeface="Comic Sans MS" panose="030F0702030302020204" pitchFamily="66" charset="0"/>
              </a:rPr>
              <a:t>as a way of improving and deepening children’s mathematical understanding and thinking.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b="1" dirty="0">
                <a:latin typeface="Comic Sans MS" panose="030F0702030302020204" pitchFamily="66" charset="0"/>
              </a:rPr>
              <a:t>Inspire Maths</a:t>
            </a:r>
            <a:r>
              <a:rPr lang="en-GB" sz="1600" dirty="0">
                <a:latin typeface="Comic Sans MS" panose="030F0702030302020204" pitchFamily="66" charset="0"/>
              </a:rPr>
              <a:t> is a whole-school primary maths programme that provides everything </a:t>
            </a:r>
            <a:r>
              <a:rPr lang="en-GB" sz="1600" dirty="0" smtClean="0">
                <a:latin typeface="Comic Sans MS" panose="030F0702030302020204" pitchFamily="66" charset="0"/>
              </a:rPr>
              <a:t>we </a:t>
            </a:r>
            <a:r>
              <a:rPr lang="en-GB" sz="1600" dirty="0">
                <a:latin typeface="Comic Sans MS" panose="030F0702030302020204" pitchFamily="66" charset="0"/>
              </a:rPr>
              <a:t>need to support a mastery approach to teaching and learning </a:t>
            </a:r>
            <a:r>
              <a:rPr lang="en-GB" sz="1600" dirty="0" smtClean="0">
                <a:latin typeface="Comic Sans MS" panose="030F0702030302020204" pitchFamily="66" charset="0"/>
              </a:rPr>
              <a:t>mathematics. </a:t>
            </a:r>
            <a:r>
              <a:rPr lang="en-GB" sz="1600" dirty="0">
                <a:latin typeface="Comic Sans MS" panose="030F0702030302020204" pitchFamily="66" charset="0"/>
              </a:rPr>
              <a:t>It follows </a:t>
            </a:r>
            <a:r>
              <a:rPr lang="en-GB" sz="1600" dirty="0" smtClean="0">
                <a:latin typeface="Comic Sans MS" panose="030F0702030302020204" pitchFamily="66" charset="0"/>
              </a:rPr>
              <a:t>the world-leading Singapore pedagogy </a:t>
            </a:r>
            <a:r>
              <a:rPr lang="en-GB" sz="1600" dirty="0">
                <a:latin typeface="Comic Sans MS" panose="030F0702030302020204" pitchFamily="66" charset="0"/>
              </a:rPr>
              <a:t>based on the </a:t>
            </a:r>
            <a:r>
              <a:rPr lang="en-GB" sz="1600" dirty="0" smtClean="0">
                <a:latin typeface="Comic Sans MS" panose="030F0702030302020204" pitchFamily="66" charset="0"/>
              </a:rPr>
              <a:t>series ‘My </a:t>
            </a:r>
            <a:r>
              <a:rPr lang="en-GB" sz="1600" dirty="0">
                <a:latin typeface="Comic Sans MS" panose="030F0702030302020204" pitchFamily="66" charset="0"/>
              </a:rPr>
              <a:t>Pals are Here</a:t>
            </a:r>
            <a:r>
              <a:rPr lang="en-GB" sz="1600" dirty="0" smtClean="0">
                <a:latin typeface="Comic Sans MS" panose="030F0702030302020204" pitchFamily="66" charset="0"/>
              </a:rPr>
              <a:t>!’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sz="1600" b="1" dirty="0" smtClean="0">
                <a:latin typeface="Comic Sans MS" panose="030F0702030302020204" pitchFamily="66" charset="0"/>
              </a:rPr>
              <a:t>Inspire </a:t>
            </a:r>
            <a:r>
              <a:rPr lang="en-GB" sz="1600" b="1" dirty="0">
                <a:latin typeface="Comic Sans MS" panose="030F0702030302020204" pitchFamily="66" charset="0"/>
              </a:rPr>
              <a:t>Maths </a:t>
            </a:r>
            <a:r>
              <a:rPr lang="en-GB" sz="1600" dirty="0">
                <a:latin typeface="Comic Sans MS" panose="030F0702030302020204" pitchFamily="66" charset="0"/>
              </a:rPr>
              <a:t>develops children's thinking through </a:t>
            </a:r>
            <a:r>
              <a:rPr lang="en-GB" sz="1600" b="1" dirty="0">
                <a:latin typeface="Comic Sans MS" panose="030F0702030302020204" pitchFamily="66" charset="0"/>
              </a:rPr>
              <a:t>concrete, pictorial</a:t>
            </a:r>
            <a:r>
              <a:rPr lang="en-GB" sz="1600" dirty="0">
                <a:latin typeface="Comic Sans MS" panose="030F0702030302020204" pitchFamily="66" charset="0"/>
              </a:rPr>
              <a:t> and </a:t>
            </a:r>
            <a:r>
              <a:rPr lang="en-GB" sz="1600" b="1" dirty="0">
                <a:latin typeface="Comic Sans MS" panose="030F0702030302020204" pitchFamily="66" charset="0"/>
              </a:rPr>
              <a:t>abstract</a:t>
            </a:r>
            <a:r>
              <a:rPr lang="en-GB" sz="1600" dirty="0">
                <a:latin typeface="Comic Sans MS" panose="030F0702030302020204" pitchFamily="66" charset="0"/>
              </a:rPr>
              <a:t> learning methods.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You </a:t>
            </a:r>
            <a:r>
              <a:rPr lang="en-GB" sz="1600" dirty="0">
                <a:latin typeface="Comic Sans MS" panose="030F0702030302020204" pitchFamily="66" charset="0"/>
              </a:rPr>
              <a:t>may have heard of other maths schemes such as ‘</a:t>
            </a:r>
            <a:r>
              <a:rPr lang="en-GB" sz="1600" dirty="0" err="1">
                <a:latin typeface="Comic Sans MS" panose="030F0702030302020204" pitchFamily="66" charset="0"/>
              </a:rPr>
              <a:t>Whiterose</a:t>
            </a:r>
            <a:r>
              <a:rPr lang="en-GB" sz="1600" dirty="0">
                <a:latin typeface="Comic Sans MS" panose="030F0702030302020204" pitchFamily="66" charset="0"/>
              </a:rPr>
              <a:t>’ and ‘Maths no problem’ which also follow the Singapore maths style of teaching. </a:t>
            </a:r>
          </a:p>
        </p:txBody>
      </p:sp>
    </p:spTree>
    <p:extLst>
      <p:ext uri="{BB962C8B-B14F-4D97-AF65-F5344CB8AC3E}">
        <p14:creationId xmlns:p14="http://schemas.microsoft.com/office/powerpoint/2010/main" val="32081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3600" dirty="0" smtClean="0">
                <a:latin typeface="Comic Sans MS" panose="030F0702030302020204" pitchFamily="66" charset="0"/>
              </a:rPr>
              <a:t>        </a:t>
            </a:r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n-GB" sz="3600" dirty="0" smtClean="0">
                <a:latin typeface="Comic Sans MS" panose="030F0702030302020204" pitchFamily="66" charset="0"/>
              </a:rPr>
              <a:t>      </a:t>
            </a:r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3600" dirty="0" smtClean="0">
                <a:latin typeface="Comic Sans MS" panose="030F0702030302020204" pitchFamily="66" charset="0"/>
              </a:rPr>
              <a:t>      approach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5" y="1268760"/>
            <a:ext cx="68991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16460"/>
            <a:ext cx="688495" cy="12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65121" y="1919732"/>
            <a:ext cx="2418825" cy="83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99790" y="2199090"/>
            <a:ext cx="1783440" cy="86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220745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3 + 2 =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08" y="4049597"/>
            <a:ext cx="2995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oncrete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At this stage, children are building a question using equipment and are physically moving equipment to find an answer.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8391" y="4076064"/>
            <a:ext cx="2623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n-GB" dirty="0" smtClean="0">
                <a:latin typeface="Comic Sans MS" panose="030F0702030302020204" pitchFamily="66" charset="0"/>
              </a:rPr>
              <a:t>ictorial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At this stage, children are using drawings/workings out to solve questions.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2000" y="4049597"/>
            <a:ext cx="26236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bstract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At this stage, children are using numbers to represent amounts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6064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3600" dirty="0" smtClean="0">
                <a:latin typeface="Comic Sans MS" panose="030F0702030302020204" pitchFamily="66" charset="0"/>
              </a:rPr>
              <a:t>        </a:t>
            </a:r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n-GB" sz="3600" dirty="0" smtClean="0">
                <a:latin typeface="Comic Sans MS" panose="030F0702030302020204" pitchFamily="66" charset="0"/>
              </a:rPr>
              <a:t>      </a:t>
            </a:r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3600" dirty="0" smtClean="0">
                <a:latin typeface="Comic Sans MS" panose="030F0702030302020204" pitchFamily="66" charset="0"/>
              </a:rPr>
              <a:t>      approach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Concrete approach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Within Reception, Year 1 and Year 2 children are provided with a variety of concrete resources to solve questions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Numicon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Cubes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Multi-link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Counters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Dienes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Within Year 3 and 4, children are encouraged and are able to use concrete resources to support their learning and also as a way of checking work. However, by the time they reach KS2, children are using the pictorial and abstract approach.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To see examples of how the CPA approach is used to solve a variety of different types of questions within our school, please see our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Maths calculation policy</a:t>
            </a:r>
            <a:r>
              <a:rPr lang="en-GB" sz="1600" dirty="0" smtClean="0">
                <a:latin typeface="Comic Sans MS" panose="030F0702030302020204" pitchFamily="66" charset="0"/>
              </a:rPr>
              <a:t> on our school website.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301208"/>
            <a:ext cx="84249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1600" dirty="0" smtClean="0">
                <a:latin typeface="Comic Sans MS" panose="030F0702030302020204" pitchFamily="66" charset="0"/>
              </a:rPr>
              <a:t>Over the next few slides you will find your child’s year group national curriculum aims. Please have a read through to find out what your child will be learning about during this academic year.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endParaRPr lang="en-GB" sz="1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5472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In Early Years children are taught to….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3529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omic Sans MS" panose="030F0702030302020204" pitchFamily="66" charset="0"/>
              </a:rPr>
              <a:t>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Use numbers in their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To recite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To understand that numbers represent how many objects are in a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Read and write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Solve number problems</a:t>
            </a:r>
          </a:p>
          <a:p>
            <a:r>
              <a:rPr lang="en-GB" sz="1400" b="1" dirty="0" smtClean="0">
                <a:latin typeface="Comic Sans MS" panose="030F0702030302020204" pitchFamily="66" charset="0"/>
              </a:rPr>
              <a:t>Shape, Space,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Begin to use mathematical names for 2D and 3D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Order items by length, height, weight,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Use everyday language related to time and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Order and sequence events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42941"/>
            <a:ext cx="5778243" cy="261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4287" y="5504323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The Early Learning Goals are the combination of all of this learning.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697222" y="5517232"/>
            <a:ext cx="327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75" y="2789867"/>
            <a:ext cx="1832407" cy="92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56229"/>
            <a:ext cx="1515548" cy="84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24287" y="3717959"/>
            <a:ext cx="301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Number Blocks is a great online resource where your child can sing along and learn all about </a:t>
            </a:r>
            <a:r>
              <a:rPr lang="en-GB" sz="1400" dirty="0">
                <a:latin typeface="Comic Sans MS" panose="030F0702030302020204" pitchFamily="66" charset="0"/>
              </a:rPr>
              <a:t>numbers</a:t>
            </a:r>
            <a:r>
              <a:rPr lang="en-GB" sz="1400" dirty="0" smtClean="0">
                <a:latin typeface="Comic Sans MS" panose="030F0702030302020204" pitchFamily="66" charset="0"/>
              </a:rPr>
              <a:t>.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  <a:hlinkClick r:id="rId5"/>
              </a:rPr>
              <a:t>https</a:t>
            </a:r>
            <a:r>
              <a:rPr lang="en-GB" sz="1400" dirty="0">
                <a:latin typeface="Comic Sans MS" panose="030F0702030302020204" pitchFamily="66" charset="0"/>
                <a:hlinkClick r:id="rId5"/>
              </a:rPr>
              <a:t>://www.bbc.co.uk/cbeebies/shows/numberblocks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" t="977" r="-1391" b="-977"/>
          <a:stretch/>
        </p:blipFill>
        <p:spPr bwMode="auto">
          <a:xfrm>
            <a:off x="281255" y="1022703"/>
            <a:ext cx="4340172" cy="570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291840" cy="583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36995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In Year 1 children are taught to……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6995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In Year 2 children are taught to……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" b="-2715"/>
          <a:stretch/>
        </p:blipFill>
        <p:spPr bwMode="auto">
          <a:xfrm>
            <a:off x="539552" y="805172"/>
            <a:ext cx="325587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61164"/>
            <a:ext cx="3255878" cy="15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/>
          <a:stretch/>
        </p:blipFill>
        <p:spPr bwMode="auto">
          <a:xfrm>
            <a:off x="5292080" y="851988"/>
            <a:ext cx="3142872" cy="273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21" y="3551266"/>
            <a:ext cx="2926848" cy="330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81" y="1196752"/>
            <a:ext cx="800837" cy="87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19" y="2442929"/>
            <a:ext cx="762920" cy="73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00" y="3517730"/>
            <a:ext cx="924180" cy="70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19" y="5828866"/>
            <a:ext cx="892869" cy="68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16" y="4550026"/>
            <a:ext cx="872511" cy="8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3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36995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In Year 3 children are taught to……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r="1721"/>
          <a:stretch/>
        </p:blipFill>
        <p:spPr bwMode="auto">
          <a:xfrm>
            <a:off x="309716" y="831619"/>
            <a:ext cx="3167794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r="3399"/>
          <a:stretch/>
        </p:blipFill>
        <p:spPr bwMode="auto">
          <a:xfrm>
            <a:off x="5796136" y="831619"/>
            <a:ext cx="3133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64137"/>
            <a:ext cx="3133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97" y="2988112"/>
            <a:ext cx="3200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0" t="-20726" r="810" b="20726"/>
          <a:stretch/>
        </p:blipFill>
        <p:spPr bwMode="auto">
          <a:xfrm>
            <a:off x="185353" y="5543421"/>
            <a:ext cx="33242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81" y="1196752"/>
            <a:ext cx="800837" cy="87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19" y="2442929"/>
            <a:ext cx="762920" cy="73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00" y="3517730"/>
            <a:ext cx="924180" cy="70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19" y="5828866"/>
            <a:ext cx="892869" cy="68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16" y="4550026"/>
            <a:ext cx="872511" cy="8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3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6995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In Year 4 children are taught to……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7484"/>
            <a:ext cx="3467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5" y="4670809"/>
            <a:ext cx="34575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27484"/>
            <a:ext cx="3419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86" y="1841884"/>
            <a:ext cx="3438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33" y="4370664"/>
            <a:ext cx="3200631" cy="24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81" y="1196752"/>
            <a:ext cx="800837" cy="87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19" y="2442929"/>
            <a:ext cx="762920" cy="73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00" y="3517730"/>
            <a:ext cx="924180" cy="70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19" y="5828866"/>
            <a:ext cx="892869" cy="68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16" y="4550026"/>
            <a:ext cx="872511" cy="8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7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565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Inspire Maths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Tittensor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Inspire Maths Workshop</dc:title>
  <dc:creator>Miss Peddie</dc:creator>
  <cp:lastModifiedBy>Gail Craig</cp:lastModifiedBy>
  <cp:revision>27</cp:revision>
  <dcterms:created xsi:type="dcterms:W3CDTF">2020-09-10T13:42:46Z</dcterms:created>
  <dcterms:modified xsi:type="dcterms:W3CDTF">2020-11-18T13:46:57Z</dcterms:modified>
</cp:coreProperties>
</file>